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19"/>
  </p:notesMasterIdLst>
  <p:sldIdLst>
    <p:sldId id="258" r:id="rId3"/>
    <p:sldId id="260" r:id="rId4"/>
    <p:sldId id="257" r:id="rId5"/>
    <p:sldId id="6798" r:id="rId6"/>
    <p:sldId id="6801" r:id="rId7"/>
    <p:sldId id="6799" r:id="rId8"/>
    <p:sldId id="264" r:id="rId9"/>
    <p:sldId id="6806" r:id="rId10"/>
    <p:sldId id="259" r:id="rId11"/>
    <p:sldId id="263" r:id="rId12"/>
    <p:sldId id="6809" r:id="rId13"/>
    <p:sldId id="6808" r:id="rId14"/>
    <p:sldId id="6803" r:id="rId15"/>
    <p:sldId id="262" r:id="rId16"/>
    <p:sldId id="268" r:id="rId17"/>
    <p:sldId id="680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44" autoAdjust="0"/>
  </p:normalViewPr>
  <p:slideViewPr>
    <p:cSldViewPr snapToGrid="0">
      <p:cViewPr varScale="1">
        <p:scale>
          <a:sx n="79" d="100"/>
          <a:sy n="7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Investment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37-4109-AA44-EA64871CF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37-4109-AA44-EA64871CF9B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37-4109-AA44-EA64871CF9B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337-4109-AA44-EA64871CF9BC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Students</c:v>
                </c:pt>
                <c:pt idx="1">
                  <c:v>Masters' Candidates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538.5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1-44BC-B67B-625F630A63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0.71163</cdr:x>
      <cdr:y>0.56592</cdr:y>
    </cdr:from>
    <cdr:to>
      <cdr:x>0.97746</cdr:x>
      <cdr:y>0.92427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E1B92A-EFC1-41A1-940B-067DF4A32E03}"/>
            </a:ext>
          </a:extLst>
        </cdr:cNvPr>
        <cdr:cNvSpPr txBox="1"/>
      </cdr:nvSpPr>
      <cdr:spPr>
        <a:xfrm xmlns:a="http://schemas.openxmlformats.org/drawingml/2006/main">
          <a:off x="7485638" y="2519881"/>
          <a:ext cx="2796345" cy="159565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NOTE: Round 1 draft proposal estimates; it is not inclusive of adult learners, proposals being edited, proposals to be submitted and REI PD to faculty, staff, teachers, admin, community est. &gt;1000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3DC7F0-D64F-49A2-B8F0-9861A5ACB6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D7ED7C-5533-4C8D-A106-BFB568C4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Over the course of the next decade, the Fresno K-16 Collaborative aims to reach the following impact targets: 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•Increase production of post-secondary graduates in high growth, high wage disciplines that address the labor market gap. 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•Reduce racial and ethnic economic disparities 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•Improve graduation rates and shorten time to completion for Associate’s and Bachelor's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50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05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Shout out to those who were reviewers!  Each proposal had a min of 6 reviewers…..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72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participate?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8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With </a:t>
            </a:r>
            <a:r>
              <a:rPr lang="en-US" sz="1800" b="1" u="sng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dual enrollment pathways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the pilot work is intended to create an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integrated, replicable, regional K-16 educational system 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foundation to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systemically and sustainably address race equity and inclusion of our most vulnerable student populations</a:t>
            </a:r>
            <a:r>
              <a:rPr lang="en-U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by: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improving socioeconomic mobility with increased educational attainment levels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increasing employability in high demand, living wage jobs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lowering the poverty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9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9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</a:rPr>
              <a:t>Fresno K-16 Collaborative Executive Steering Committee members are: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City College: President Carole Goldsmith, Chair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State: President Joe Castro, Vice Chair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Unified School District: Superintendent Bob Nelson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UC Merced: Chancellor Juan Sánchez Muñoz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State Center Community College District: Chancellor Paul Parnell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Clovis Community College: President Lori Bennett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Pacific University: President Joe Jones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Reedley College: President Jerry Buckley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Clovis Unified School District: Superintendent Eimear O’Farrell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Sanger Unified School District: Superintendent Adela Jones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Central Unified School District: Superintendent Andrew Alvarado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County Superintendent of Schools: Superintendent Jim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Yovino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Brandman University: Chancellor Gary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Brahm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National University: President David Andrews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Central Valley Higher Education Consortium: Executive Director Ben Duran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7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</a:rPr>
              <a:t>Fresno K-16 Collaborative Executive Steering Committee members are: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City College: President Carole Goldsmith, Chair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State: President Joe Castro, Vice Chair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Unified School District: Superintendent Bob Nelson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UC Merced: Chancellor Juan Sánchez Muñoz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State Center Community College District: Chancellor Paul Parnell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Clovis Community College: President Lori Bennett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Pacific University: President Joe Jones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Reedley College: President Jerry Buckley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Clovis Unified School District: Superintendent Eimear O’Farrell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Sanger Unified School District: Superintendent Adela Jones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Central Unified School District: Superintendent Andrew Alvarado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Fresno County Superintendent of Schools: Superintendent Jim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Yovino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Brandman University: Chancellor Gary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Brahm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National University: President David Andrews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Central Valley Higher Education Consortium: Executive Director Ben Duran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7ED7C-5533-4C8D-A106-BFB568C48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0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93" cy="6857950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 userDrawn="1"/>
        </p:nvSpPr>
        <p:spPr bwMode="white">
          <a:xfrm>
            <a:off x="2836216" y="-1"/>
            <a:ext cx="9355784" cy="404847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7130933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/>
          <p:cNvSpPr txBox="1">
            <a:spLocks noChangeArrowheads="1"/>
          </p:cNvSpPr>
          <p:nvPr userDrawn="1"/>
        </p:nvSpPr>
        <p:spPr bwMode="black">
          <a:xfrm>
            <a:off x="8270633" y="6381111"/>
            <a:ext cx="900497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="1" baseline="0" noProof="0" dirty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/>
          <p:cNvSpPr txBox="1">
            <a:spLocks noChangeArrowheads="1"/>
          </p:cNvSpPr>
          <p:nvPr userDrawn="1"/>
        </p:nvSpPr>
        <p:spPr bwMode="black">
          <a:xfrm>
            <a:off x="8270634" y="6506724"/>
            <a:ext cx="3815785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aseline="0" noProof="0">
                <a:solidFill>
                  <a:schemeClr val="bg1"/>
                </a:solidFill>
                <a:latin typeface="+mn-lt"/>
              </a:rPr>
              <a:t>Last Modified 9/19/2019 12:07 PM Pacific Standard Time</a:t>
            </a:r>
            <a:endParaRPr lang="en-US" sz="816" baseline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/>
          <p:cNvSpPr txBox="1">
            <a:spLocks noChangeArrowheads="1"/>
          </p:cNvSpPr>
          <p:nvPr userDrawn="1"/>
        </p:nvSpPr>
        <p:spPr bwMode="black">
          <a:xfrm>
            <a:off x="8270635" y="6632336"/>
            <a:ext cx="3618996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aseline="0" noProof="0" dirty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85967" y="1463556"/>
            <a:ext cx="8478152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2560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28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2837961" y="6381112"/>
            <a:ext cx="5224600" cy="3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94990" eaLnBrk="0" hangingPunct="0"/>
            <a:r>
              <a:rPr lang="en-US" sz="816" baseline="0" dirty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94990" eaLnBrk="0" hangingPunct="0"/>
            <a:r>
              <a:rPr lang="en-US" sz="816" baseline="0" dirty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5" name="LogoImage">
            <a:extLst>
              <a:ext uri="{FF2B5EF4-FFF2-40B4-BE49-F238E27FC236}">
                <a16:creationId xmlns:a16="http://schemas.microsoft.com/office/drawing/2014/main" id="{EAB2229D-6370-488C-937F-1A93CFBD7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90573" y="263459"/>
            <a:ext cx="1741648" cy="553873"/>
            <a:chOff x="0" y="973"/>
            <a:chExt cx="7680" cy="2374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8E86CEE8-2C1E-45F7-BFA1-BEDA55D357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+mn-lt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2102CC-8FC1-437F-921D-FAB1EA6588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13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652053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16" smtClean="0">
                <a:solidFill>
                  <a:schemeClr val="accent6"/>
                </a:solidFill>
              </a:rPr>
              <a:pPr lvl="0"/>
              <a:t>‹#›</a:t>
            </a:fld>
            <a:endParaRPr lang="en-US" sz="816" dirty="0">
              <a:solidFill>
                <a:schemeClr val="accent6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949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343830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4" imgW="386" imgH="386" progId="TCLayout.ActiveDocument.1">
                  <p:embed/>
                </p:oleObj>
              </mc:Choice>
              <mc:Fallback>
                <p:oleObj name="think-cell Slide" r:id="rId4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652053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16" smtClean="0">
                <a:solidFill>
                  <a:schemeClr val="bg1"/>
                </a:solidFill>
              </a:rPr>
              <a:pPr lvl="0"/>
              <a:t>‹#›</a:t>
            </a:fld>
            <a:endParaRPr lang="en-US" sz="816" dirty="0">
              <a:solidFill>
                <a:schemeClr val="bg1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3602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2111-C238-49C4-BA48-0356639B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182E26-9D63-40E5-9619-79DFA60E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20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2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83BACA-C94E-48E8-B2B1-6C007B2C412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CC03F8-653B-4967-BC32-FB72D9D3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17309456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1083739" y="1979060"/>
            <a:ext cx="2026463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>
                <a:solidFill>
                  <a:schemeClr val="accent6"/>
                </a:solidFill>
                <a:latin typeface="+mn-lt"/>
                <a:ea typeface="+mn-ea"/>
              </a:rPr>
              <a:t>Last Modified 9/19/2019 12:07 PM Pacific Standard Time</a:t>
            </a:r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970213" y="4197040"/>
            <a:ext cx="253513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 dirty="0">
                <a:solidFill>
                  <a:schemeClr val="accent6"/>
                </a:solidFill>
                <a:latin typeface="+mn-lt"/>
                <a:ea typeface="+mn-ea"/>
              </a:rPr>
              <a:t>Printed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16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7" y="566136"/>
            <a:ext cx="1172548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noProof="0">
                <a:solidFill>
                  <a:schemeClr val="accent6"/>
                </a:solidFill>
                <a:latin typeface="+mn-lt"/>
                <a:ea typeface="+mn-ea"/>
              </a:rPr>
              <a:t>CLIENT</a:t>
            </a:r>
            <a:endParaRPr lang="en-US" sz="163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432273"/>
            <a:ext cx="1163045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n-US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637982"/>
            <a:ext cx="10155320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>
              <a:tabLst/>
            </a:pPr>
            <a:r>
              <a:rPr lang="en-US" sz="816" baseline="0" noProof="0" dirty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32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394692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482091" y="1991016"/>
            <a:ext cx="4389573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hammerstrom@csufresno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66725" y="681037"/>
            <a:ext cx="11068235" cy="5495926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D350FB-D703-4F87-9EF9-69318F9048C9}"/>
              </a:ext>
            </a:extLst>
          </p:cNvPr>
          <p:cNvSpPr txBox="1">
            <a:spLocks/>
          </p:cNvSpPr>
          <p:nvPr/>
        </p:nvSpPr>
        <p:spPr>
          <a:xfrm>
            <a:off x="552450" y="2733675"/>
            <a:ext cx="10877736" cy="358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Fresno Compact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October 2, 2020</a:t>
            </a: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b="1" dirty="0"/>
            </a:br>
            <a:endParaRPr lang="en-US" sz="2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Fresno K-16 Collaborative Executive Director, Karri Hammerstrom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598E2-349C-4CAE-94EB-726FB2B0B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9" y="781367"/>
            <a:ext cx="7334631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52760" y="681036"/>
            <a:ext cx="11274641" cy="6030481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B1F83-925B-4FEB-93A6-A10A378FEF96}"/>
              </a:ext>
            </a:extLst>
          </p:cNvPr>
          <p:cNvSpPr/>
          <p:nvPr/>
        </p:nvSpPr>
        <p:spPr>
          <a:xfrm>
            <a:off x="1152939" y="1194436"/>
            <a:ext cx="10485782" cy="535525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096E44-3940-4F3B-A8D1-AF68AB8F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30" y="1601346"/>
            <a:ext cx="10410710" cy="5256654"/>
          </a:xfrm>
        </p:spPr>
        <p:txBody>
          <a:bodyPr lIns="91440" numCol="2">
            <a:normAutofit/>
          </a:bodyPr>
          <a:lstStyle/>
          <a:p>
            <a:pPr marL="457200" lvl="1" indent="0">
              <a:spcBef>
                <a:spcPts val="50"/>
              </a:spcBef>
              <a:spcAft>
                <a:spcPts val="300"/>
              </a:spcAft>
              <a:buNone/>
            </a:pPr>
            <a:br>
              <a:rPr lang="en-US" b="1" dirty="0"/>
            </a:br>
            <a:endParaRPr lang="en-US" b="1" dirty="0"/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Dual enrollment (</a:t>
            </a:r>
            <a:r>
              <a:rPr lang="en-US" dirty="0"/>
              <a:t>including high school teacher pipeline) </a:t>
            </a:r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Year-round operations </a:t>
            </a:r>
            <a:r>
              <a:rPr lang="en-US" dirty="0"/>
              <a:t>(focus on summer)</a:t>
            </a:r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Support systems </a:t>
            </a:r>
            <a:r>
              <a:rPr lang="en-US" dirty="0"/>
              <a:t>(academic, student &amp; community support)</a:t>
            </a:r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Employer partnerships </a:t>
            </a:r>
            <a:r>
              <a:rPr lang="en-US" dirty="0"/>
              <a:t>(work-study, apprenticeships) </a:t>
            </a:r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Integrated data system</a:t>
            </a:r>
            <a:br>
              <a:rPr lang="en-US" b="1" dirty="0"/>
            </a:br>
            <a:br>
              <a:rPr lang="en-US" sz="1400" b="1" dirty="0"/>
            </a:br>
            <a:br>
              <a:rPr lang="en-US" b="1" dirty="0"/>
            </a:b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Shared assets </a:t>
            </a:r>
            <a:r>
              <a:rPr lang="en-US" dirty="0"/>
              <a:t>(physical &amp; personnel)</a:t>
            </a:r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Virtual Lab</a:t>
            </a:r>
            <a:endParaRPr lang="en-US" dirty="0"/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Equity and outreach</a:t>
            </a:r>
            <a:r>
              <a:rPr lang="en-US" dirty="0"/>
              <a:t> (race equity &amp; inclusion North Star for all work; creating connectivity with K12, CCC, 4yr and DRIVE, and other CBO efforts)</a:t>
            </a:r>
          </a:p>
          <a:p>
            <a:pPr marL="457200" indent="-457200">
              <a:lnSpc>
                <a:spcPct val="120000"/>
              </a:lnSpc>
              <a:spcBef>
                <a:spcPts val="5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/>
              <a:t>Curriculum alignment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C1F49-3D61-46BC-B3F5-6CAB984391E7}"/>
              </a:ext>
            </a:extLst>
          </p:cNvPr>
          <p:cNvSpPr txBox="1"/>
          <p:nvPr/>
        </p:nvSpPr>
        <p:spPr>
          <a:xfrm>
            <a:off x="1328529" y="1194437"/>
            <a:ext cx="9260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9 Key Elements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200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FC3A-8005-41BF-A87A-EE4DF05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778" y="-93134"/>
            <a:ext cx="10905066" cy="1752599"/>
          </a:xfrm>
        </p:spPr>
        <p:txBody>
          <a:bodyPr>
            <a:normAutofit/>
          </a:bodyPr>
          <a:lstStyle/>
          <a:p>
            <a:r>
              <a:rPr lang="en-US" sz="4400" dirty="0"/>
              <a:t>What will success look like?…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88B19-DA8B-4DAC-B5E8-E4368A2A4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" y="278892"/>
            <a:ext cx="4211498" cy="81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11538-6E45-48DF-AF62-A3703282B176}"/>
              </a:ext>
            </a:extLst>
          </p:cNvPr>
          <p:cNvPicPr/>
          <p:nvPr/>
        </p:nvPicPr>
        <p:blipFill rotWithShape="1">
          <a:blip r:embed="rId4"/>
          <a:srcRect t="10623"/>
          <a:stretch/>
        </p:blipFill>
        <p:spPr>
          <a:xfrm>
            <a:off x="1824672" y="1196622"/>
            <a:ext cx="9148128" cy="53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FC3A-8005-41BF-A87A-EE4DF05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778" y="-93134"/>
            <a:ext cx="10905066" cy="1752599"/>
          </a:xfrm>
        </p:spPr>
        <p:txBody>
          <a:bodyPr>
            <a:normAutofit/>
          </a:bodyPr>
          <a:lstStyle/>
          <a:p>
            <a:r>
              <a:rPr lang="en-US" sz="4400" dirty="0"/>
              <a:t>What will success look like?…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88B19-DA8B-4DAC-B5E8-E4368A2A4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" y="278892"/>
            <a:ext cx="4211498" cy="813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14A9F-8CA0-43B3-BF9D-A913CAD0A67A}"/>
              </a:ext>
            </a:extLst>
          </p:cNvPr>
          <p:cNvPicPr/>
          <p:nvPr/>
        </p:nvPicPr>
        <p:blipFill rotWithShape="1">
          <a:blip r:embed="rId4"/>
          <a:srcRect t="8404"/>
          <a:stretch/>
        </p:blipFill>
        <p:spPr>
          <a:xfrm>
            <a:off x="1901005" y="1092708"/>
            <a:ext cx="916510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2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66725" y="681037"/>
            <a:ext cx="11393842" cy="6065992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  <p:pic>
        <p:nvPicPr>
          <p:cNvPr id="10" name="Picture 9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2A7407A2-B180-4C1C-8A8E-63DB11C9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17500"/>
          <a:stretch/>
        </p:blipFill>
        <p:spPr>
          <a:xfrm>
            <a:off x="992485" y="3875158"/>
            <a:ext cx="3175502" cy="1272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50FE1E-CF6B-42B8-94E3-82EF504C0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118" y="844195"/>
            <a:ext cx="7590449" cy="590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7709-EBC0-477E-AB73-18215B7F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Partner Pilot Pathway Projects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8BE251-7F0A-44D9-B3A6-2F01EC65F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96772"/>
              </p:ext>
            </p:extLst>
          </p:nvPr>
        </p:nvGraphicFramePr>
        <p:xfrm>
          <a:off x="627752" y="2131141"/>
          <a:ext cx="10519051" cy="44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BF47EB-FDC4-479D-89B9-D48CC1499479}"/>
              </a:ext>
            </a:extLst>
          </p:cNvPr>
          <p:cNvSpPr txBox="1"/>
          <p:nvPr/>
        </p:nvSpPr>
        <p:spPr>
          <a:xfrm>
            <a:off x="5362466" y="3400911"/>
            <a:ext cx="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A38BF-AC51-4117-B1F4-D234D96FC7AB}"/>
              </a:ext>
            </a:extLst>
          </p:cNvPr>
          <p:cNvSpPr txBox="1"/>
          <p:nvPr/>
        </p:nvSpPr>
        <p:spPr>
          <a:xfrm>
            <a:off x="6112666" y="521497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539+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C663-FE21-4B69-B558-D70FB2CE1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5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D354-7AD6-4E0D-9DEC-04ACF9A8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Pathway Working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9F8E-72C8-46FA-B17B-672DB4AA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76217"/>
            <a:ext cx="10489770" cy="4479324"/>
          </a:xfrm>
        </p:spPr>
        <p:txBody>
          <a:bodyPr>
            <a:normAutofit fontScale="92500" lnSpcReduction="10000"/>
          </a:bodyPr>
          <a:lstStyle/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and Fiscal Management/ Dual Enrollment</a:t>
            </a:r>
            <a:endParaRPr lang="en-US" sz="3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000" spc="15" dirty="0">
                <a:solidFill>
                  <a:srgbClr val="3C404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Winter/Summer Bridge Type Programs Workgroup </a:t>
            </a:r>
            <a:endParaRPr lang="en-US" sz="3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Engineering/ Dual Enrollment </a:t>
            </a:r>
            <a:endParaRPr lang="en-US" sz="3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– Single Subject Teachers/ Dual Enrollment </a:t>
            </a:r>
            <a:endParaRPr lang="en-US" sz="3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– Upskilling Masters for Dual Enrollment 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2C’s P16 Data Collaboration 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 Learners 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Race, Equity, Inclusion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Outreach</a:t>
            </a:r>
            <a:endParaRPr lang="en-US" sz="3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BCB34-D7A7-4715-B783-F26273B6C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" y="278892"/>
            <a:ext cx="4211498" cy="813816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31BC3D4-75C0-428E-AEDD-219B5C6FD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88" y="3728816"/>
            <a:ext cx="3443111" cy="29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B60A5-EC49-4394-9F76-6870ABDA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092708"/>
            <a:ext cx="10018713" cy="2862470"/>
          </a:xfrm>
        </p:spPr>
        <p:txBody>
          <a:bodyPr>
            <a:noAutofit/>
          </a:bodyPr>
          <a:lstStyle/>
          <a:p>
            <a:r>
              <a:rPr lang="en-US" sz="9600" dirty="0"/>
              <a:t>Thank you!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B7FA-D0BC-4C69-8CEE-7BC5315E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4303643"/>
            <a:ext cx="10018713" cy="21352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Karri Hammerstrom</a:t>
            </a:r>
          </a:p>
          <a:p>
            <a:pPr marL="0" indent="0" algn="ctr">
              <a:buNone/>
            </a:pPr>
            <a:r>
              <a:rPr lang="en-US" sz="4000" b="1" dirty="0">
                <a:hlinkClick r:id="rId3"/>
              </a:rPr>
              <a:t>khammerstrom@csufresno.edu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(559) 916-4425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5F5F4-AA33-458E-9645-D35E9CE9D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7" y="278892"/>
            <a:ext cx="421149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42288-0A06-4FA3-936B-E029F47DA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3" y="288235"/>
            <a:ext cx="11757229" cy="64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1DD8-2511-4196-92C4-83756C20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004"/>
            <a:ext cx="10515600" cy="1325563"/>
          </a:xfrm>
        </p:spPr>
        <p:txBody>
          <a:bodyPr/>
          <a:lstStyle/>
          <a:p>
            <a:r>
              <a:rPr lang="en-US" dirty="0"/>
              <a:t>What is the Fresno K-16 Collaborative?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1A91-0EEF-4DD6-92AE-F0700C15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141" y="1748901"/>
            <a:ext cx="10403426" cy="4740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Regional education leaders working with the </a:t>
            </a:r>
            <a:r>
              <a:rPr lang="en-US" sz="3600" b="1" dirty="0"/>
              <a:t>Governor’s Council on Post-Secondary Education </a:t>
            </a:r>
            <a:r>
              <a:rPr lang="en-US" sz="3600" dirty="0"/>
              <a:t>and with support by </a:t>
            </a:r>
            <a:r>
              <a:rPr lang="en-US" sz="3600" b="1" dirty="0"/>
              <a:t>College Futures Foundation</a:t>
            </a:r>
            <a:r>
              <a:rPr lang="en-US" sz="3600" dirty="0"/>
              <a:t>, the </a:t>
            </a:r>
            <a:r>
              <a:rPr lang="en-US" sz="3600" b="1" dirty="0"/>
              <a:t>Fresno K-16 Collaborative </a:t>
            </a:r>
            <a:r>
              <a:rPr lang="en-US" sz="3600" dirty="0"/>
              <a:t>emerged as a </a:t>
            </a:r>
            <a:r>
              <a:rPr lang="en-US" sz="3600" b="1" dirty="0"/>
              <a:t>2-yr pilot program </a:t>
            </a:r>
            <a:r>
              <a:rPr lang="en-US" sz="3600" dirty="0"/>
              <a:t>designed to close equity gaps for the Fresno region’s racially and socioeconomically diverse student population.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66725" y="681037"/>
            <a:ext cx="11393842" cy="6065992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2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1DD8-2511-4196-92C4-83756C20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004"/>
            <a:ext cx="10515600" cy="1325563"/>
          </a:xfrm>
        </p:spPr>
        <p:txBody>
          <a:bodyPr/>
          <a:lstStyle/>
          <a:p>
            <a:r>
              <a:rPr lang="en-US" dirty="0"/>
              <a:t>What is the Fresno K-16 Collaborative?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1A91-0EEF-4DD6-92AE-F0700C15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141" y="1748901"/>
            <a:ext cx="10656810" cy="47406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Bold </a:t>
            </a:r>
            <a:r>
              <a:rPr lang="en-US" sz="2800" b="1" u="sng" dirty="0"/>
              <a:t>K-16 intersegmental collaboration</a:t>
            </a:r>
            <a:r>
              <a:rPr lang="en-US" sz="2800" b="1" dirty="0"/>
              <a:t> </a:t>
            </a:r>
            <a:r>
              <a:rPr lang="en-US" sz="2800" dirty="0"/>
              <a:t>focused on laying the </a:t>
            </a:r>
            <a:br>
              <a:rPr lang="en-US" sz="2800" dirty="0"/>
            </a:br>
            <a:r>
              <a:rPr lang="en-US" sz="2800" dirty="0"/>
              <a:t>foundation with </a:t>
            </a:r>
            <a:r>
              <a:rPr lang="en-US" sz="2800" b="1" u="sng" dirty="0"/>
              <a:t>dual enrollment pathways </a:t>
            </a:r>
            <a:r>
              <a:rPr lang="en-US" sz="2800" dirty="0"/>
              <a:t>to </a:t>
            </a:r>
            <a:br>
              <a:rPr lang="en-US" sz="2800" dirty="0"/>
            </a:br>
            <a:r>
              <a:rPr lang="en-US" sz="2800" dirty="0"/>
              <a:t>systemically and sustainably address </a:t>
            </a:r>
            <a:r>
              <a:rPr lang="en-US" sz="2800" b="1" u="sng" dirty="0"/>
              <a:t>equity and inclusion</a:t>
            </a:r>
            <a:r>
              <a:rPr lang="en-US" sz="2800" b="1" dirty="0"/>
              <a:t> </a:t>
            </a:r>
            <a:r>
              <a:rPr lang="en-US" sz="2800" dirty="0"/>
              <a:t>of </a:t>
            </a:r>
            <a:br>
              <a:rPr lang="en-US" sz="2800" dirty="0"/>
            </a:br>
            <a:r>
              <a:rPr lang="en-US" sz="2800" dirty="0"/>
              <a:t>our </a:t>
            </a:r>
            <a:r>
              <a:rPr lang="en-US" sz="2800" b="1" u="sng" dirty="0"/>
              <a:t>most vulnerable student popula</a:t>
            </a:r>
            <a:r>
              <a:rPr lang="en-US" sz="2800" b="1" dirty="0"/>
              <a:t>tions </a:t>
            </a:r>
            <a:r>
              <a:rPr lang="en-US" sz="2800" dirty="0"/>
              <a:t>by:</a:t>
            </a:r>
          </a:p>
          <a:p>
            <a:pPr lvl="1"/>
            <a:r>
              <a:rPr lang="en-US" sz="3200" b="1" dirty="0"/>
              <a:t>improving socioeconomic mobility with increased educational attainment levels</a:t>
            </a:r>
          </a:p>
          <a:p>
            <a:pPr lvl="1"/>
            <a:r>
              <a:rPr lang="en-US" sz="3200" b="1" dirty="0"/>
              <a:t>increasing employability in high-demand, living wage jobs</a:t>
            </a:r>
          </a:p>
          <a:p>
            <a:pPr lvl="1"/>
            <a:r>
              <a:rPr lang="en-US" sz="3200" b="1" dirty="0"/>
              <a:t>lowering the poverty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66725" y="681037"/>
            <a:ext cx="11393842" cy="6065992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29D1C44-1DC2-46A3-AF4D-6CF3F03E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8441D71-9427-4E52-9D00-DA5DCD608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9D64EDB-A847-4FFD-A1A0-F682EFB8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1462D21-CAC4-4C52-95C9-E5C0DE3E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A48DF8F-07DF-48F2-944C-97808BBD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DBC7527-D323-4A52-8055-50480E532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FDC9880-BEB7-4458-9A76-FD74CA58D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4036FF9-87DD-4353-B2F0-489C22FD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0FC3A-8005-41BF-A87A-EE4DF05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147" y="648929"/>
            <a:ext cx="4092265" cy="52319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4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Types of Learners</a:t>
            </a:r>
            <a:endParaRPr lang="en-US" sz="48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4E07E5-1F56-421C-8C94-997C1C468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DFE285C-9557-40E8-A605-6B1D892AB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631B8C5C-DAD6-40EA-A047-258B2864F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B8CF04-FBFF-4E4B-AFF7-F08823A53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FA41BA-3E89-4178-9DC5-7964323B1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921036-12D7-4BCA-87D0-9B7E8B347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0552932-5D46-4AEB-BFEF-98EDCAAF4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1879D665-78DD-41CB-B632-09A8CCAA9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63334-4197-411E-B7F9-60B33901A823}"/>
              </a:ext>
            </a:extLst>
          </p:cNvPr>
          <p:cNvSpPr txBox="1"/>
          <p:nvPr/>
        </p:nvSpPr>
        <p:spPr>
          <a:xfrm>
            <a:off x="835986" y="1974016"/>
            <a:ext cx="64958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High School Students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Transfer Students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Adult </a:t>
            </a:r>
            <a:r>
              <a:rPr lang="en-US" sz="5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Learners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E28DF-B1B5-49F5-BAC6-C080D24C3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6" y="95023"/>
            <a:ext cx="2583047" cy="4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29D1C44-1DC2-46A3-AF4D-6CF3F03E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8441D71-9427-4E52-9D00-DA5DCD608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9D64EDB-A847-4FFD-A1A0-F682EFB8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1462D21-CAC4-4C52-95C9-E5C0DE3E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A48DF8F-07DF-48F2-944C-97808BBD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DBC7527-D323-4A52-8055-50480E532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FDC9880-BEB7-4458-9A76-FD74CA58D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4036FF9-87DD-4353-B2F0-489C22FD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0FC3A-8005-41BF-A87A-EE4DF05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147" y="648929"/>
            <a:ext cx="4092265" cy="52319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4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</a:t>
            </a:r>
            <a:r>
              <a:rPr lang="en-US" sz="4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our </a:t>
            </a:r>
            <a:r>
              <a:rPr lang="en-US" sz="4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K-16</a:t>
            </a:r>
            <a:br>
              <a:rPr lang="en-US" sz="4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prioritized </a:t>
            </a:r>
            <a:br>
              <a:rPr lang="en-US" sz="4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pilot pathways focused on </a:t>
            </a:r>
            <a:br>
              <a:rPr lang="en-US" sz="4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dual enrollment</a:t>
            </a:r>
            <a:endParaRPr lang="en-US" sz="48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4E07E5-1F56-421C-8C94-997C1C468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DFE285C-9557-40E8-A605-6B1D892AB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631B8C5C-DAD6-40EA-A047-258B2864F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B8CF04-FBFF-4E4B-AFF7-F08823A53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FA41BA-3E89-4178-9DC5-7964323B1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921036-12D7-4BCA-87D0-9B7E8B347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0552932-5D46-4AEB-BFEF-98EDCAAF4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1879D665-78DD-41CB-B632-09A8CCAA9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63334-4197-411E-B7F9-60B33901A823}"/>
              </a:ext>
            </a:extLst>
          </p:cNvPr>
          <p:cNvSpPr txBox="1"/>
          <p:nvPr/>
        </p:nvSpPr>
        <p:spPr>
          <a:xfrm>
            <a:off x="886713" y="1331912"/>
            <a:ext cx="64958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Accounting and Financial Management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(DE, certificates and Associate, Bachelor’s degree)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Engineering</a:t>
            </a: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(DE, Associates, Bachelor’s)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Education -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Single Subject Teachers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(DE, Bachelor’s and teacher credentials)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Education –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Dual Enrollment Teachers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(Upskilling - Master’s degrees for high school teachers to teach dual enrollment)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B90F3-3B54-448C-A052-D7B30878E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6" y="95023"/>
            <a:ext cx="2583047" cy="4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29D1C44-1DC2-46A3-AF4D-6CF3F03E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8441D71-9427-4E52-9D00-DA5DCD608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9D64EDB-A847-4FFD-A1A0-F682EFB8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1462D21-CAC4-4C52-95C9-E5C0DE3E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A48DF8F-07DF-48F2-944C-97808BBD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DBC7527-D323-4A52-8055-50480E532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FDC9880-BEB7-4458-9A76-FD74CA58D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4036FF9-87DD-4353-B2F0-489C22FD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0FC3A-8005-41BF-A87A-EE4DF05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147" y="648929"/>
            <a:ext cx="4092265" cy="52319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b="1" dirty="0"/>
              <a:t>Fresno K-16 Collaborative Partners </a:t>
            </a:r>
            <a:br>
              <a:rPr lang="en-US" sz="4800" b="1" dirty="0"/>
            </a:br>
            <a:r>
              <a:rPr lang="en-US" sz="4800" b="1" dirty="0"/>
              <a:t>for the initial two-year pilot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4E07E5-1F56-421C-8C94-997C1C468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DFE285C-9557-40E8-A605-6B1D892AB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631B8C5C-DAD6-40EA-A047-258B2864F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B8CF04-FBFF-4E4B-AFF7-F08823A53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FA41BA-3E89-4178-9DC5-7964323B1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921036-12D7-4BCA-87D0-9B7E8B347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0552932-5D46-4AEB-BFEF-98EDCAAF4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1879D665-78DD-41CB-B632-09A8CCAA9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D82123-044A-44CE-B4D5-C1E001CB6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42" r="5222"/>
          <a:stretch/>
        </p:blipFill>
        <p:spPr>
          <a:xfrm>
            <a:off x="886714" y="879646"/>
            <a:ext cx="6269460" cy="47740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9EC58B-D63E-45BB-8768-343813B51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6" y="95023"/>
            <a:ext cx="2583047" cy="4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29D1C44-1DC2-46A3-AF4D-6CF3F03E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8441D71-9427-4E52-9D00-DA5DCD608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9D64EDB-A847-4FFD-A1A0-F682EFB8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1462D21-CAC4-4C52-95C9-E5C0DE3E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A48DF8F-07DF-48F2-944C-97808BBD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DBC7527-D323-4A52-8055-50480E532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FDC9880-BEB7-4458-9A76-FD74CA58D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4036FF9-87DD-4353-B2F0-489C22FD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0FC3A-8005-41BF-A87A-EE4DF05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719" y="648929"/>
            <a:ext cx="4211693" cy="52319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b="1" dirty="0"/>
              <a:t>Fresno K-16 Collaborative Organizational Structure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4E07E5-1F56-421C-8C94-997C1C468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DFE285C-9557-40E8-A605-6B1D892AB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631B8C5C-DAD6-40EA-A047-258B2864F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B8CF04-FBFF-4E4B-AFF7-F08823A53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FA41BA-3E89-4178-9DC5-7964323B1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921036-12D7-4BCA-87D0-9B7E8B347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0552932-5D46-4AEB-BFEF-98EDCAAF4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1879D665-78DD-41CB-B632-09A8CCAA9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9EC58B-D63E-45BB-8768-343813B51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6" y="95023"/>
            <a:ext cx="2583047" cy="4991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ABA96E-BEDC-47B3-871F-8C4AFFF2EAC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86713" y="782802"/>
            <a:ext cx="6315597" cy="50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5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B0AA53-0E0C-458C-BBE6-1449AD6E9A3F}"/>
              </a:ext>
            </a:extLst>
          </p:cNvPr>
          <p:cNvSpPr/>
          <p:nvPr/>
        </p:nvSpPr>
        <p:spPr>
          <a:xfrm>
            <a:off x="452760" y="681036"/>
            <a:ext cx="11274641" cy="6030481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CE4E-497A-4148-BD6A-6E6C7EB72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" y="274129"/>
            <a:ext cx="4211498" cy="8138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AB6143-8D82-41C9-8799-330DDCD2BE9E}"/>
              </a:ext>
            </a:extLst>
          </p:cNvPr>
          <p:cNvGrpSpPr/>
          <p:nvPr/>
        </p:nvGrpSpPr>
        <p:grpSpPr>
          <a:xfrm>
            <a:off x="1610139" y="960299"/>
            <a:ext cx="9924821" cy="5623572"/>
            <a:chOff x="4589868" y="1091055"/>
            <a:chExt cx="7038014" cy="52697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815E35-78B7-4F54-B75E-41A30949836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9868" y="1091055"/>
              <a:ext cx="7038014" cy="52697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29F8D5-7801-439A-B51A-F89D5F52FC8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825484" y="1505336"/>
              <a:ext cx="6498274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250">
              <a:extLst>
                <a:ext uri="{FF2B5EF4-FFF2-40B4-BE49-F238E27FC236}">
                  <a16:creationId xmlns:a16="http://schemas.microsoft.com/office/drawing/2014/main" id="{35484470-C493-4A83-BA72-2EFC8D054B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26805" y="1160975"/>
              <a:ext cx="6572582" cy="30145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659" anchor="b">
              <a:no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29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Design Principles</a:t>
              </a:r>
              <a:endParaRPr lang="en-US" sz="2400" i="1" dirty="0">
                <a:solidFill>
                  <a:srgbClr val="002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93A1B7-D6DB-46D9-B278-6A70AE8EA1E2}"/>
                </a:ext>
              </a:extLst>
            </p:cNvPr>
            <p:cNvSpPr txBox="1"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4748241" y="1647930"/>
              <a:ext cx="6651146" cy="455205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Be a bold K-16 intersegmental collaboration 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that</a:t>
              </a: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leverages existing infrastructure in the region</a:t>
              </a: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Be student-centered, 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ensuring success for all student throughout K-16, and addressing pain points and barriers for the most vulnerable population(s)</a:t>
              </a: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Demonstrate significant strides to </a:t>
              </a: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close the equity gap </a:t>
              </a: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Eliminate institutional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and transitional barriers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 in the delivery of K-16 education</a:t>
              </a: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Address capacity, 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expanding access to higher education at the regional level</a:t>
              </a: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Shorten time to completion and increase completion rates 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for post-secondary degrees </a:t>
              </a: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Align with the region’s economic and labor market needs 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and promote a culture of innovation</a:t>
              </a:r>
              <a:endParaRPr lang="en-US" sz="2000" b="1" dirty="0">
                <a:solidFill>
                  <a:srgbClr val="000000"/>
                </a:solidFill>
                <a:latin typeface="Arial"/>
              </a:endParaRP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Incentivize students to enter and stay in the </a:t>
              </a: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regional labor market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  </a:t>
              </a:r>
            </a:p>
            <a:p>
              <a:pPr marL="197607" lvl="1" indent="-195987" defTabSz="913526" fontAlgn="base">
                <a:spcBef>
                  <a:spcPts val="561"/>
                </a:spcBef>
                <a:spcAft>
                  <a:spcPct val="0"/>
                </a:spcAft>
                <a:buClr>
                  <a:srgbClr val="002960"/>
                </a:buClr>
                <a:buFont typeface="Arial" panose="020B0604020202020204" pitchFamily="34" charset="0"/>
                <a:buChar char="▪"/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Develop a program process that is </a:t>
              </a:r>
              <a:r>
                <a:rPr lang="en-US" sz="2000" b="1" dirty="0">
                  <a:solidFill>
                    <a:srgbClr val="0065BD"/>
                  </a:solidFill>
                  <a:latin typeface="Arial"/>
                </a:rPr>
                <a:t>replicable </a:t>
              </a: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in regions facing similar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516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4.5"/>
  <p:tag name="2LEVEL" val="2.25"/>
  <p:tag name="3LEVEL" val="1.12"/>
  <p:tag name="4LEVEL" val="0.56"/>
  <p:tag name="5LEVEL" val="0.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0070C0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.potx" id="{13C89596-CA46-49FE-8759-AF466791A752}" vid="{129FEF66-2A94-41F7-B48D-E9EEFD99D9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994</Words>
  <Application>Microsoft Office PowerPoint</Application>
  <PresentationFormat>Widescreen</PresentationFormat>
  <Paragraphs>123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Corbel</vt:lpstr>
      <vt:lpstr>Courier New</vt:lpstr>
      <vt:lpstr>Symbol</vt:lpstr>
      <vt:lpstr>Times New Roman</vt:lpstr>
      <vt:lpstr>Parallax</vt:lpstr>
      <vt:lpstr>Firm Format - template_Blue</vt:lpstr>
      <vt:lpstr>think-cell Slide</vt:lpstr>
      <vt:lpstr>PowerPoint Presentation</vt:lpstr>
      <vt:lpstr>PowerPoint Presentation</vt:lpstr>
      <vt:lpstr>What is the Fresno K-16 Collaborative?</vt:lpstr>
      <vt:lpstr>What is the Fresno K-16 Collaborative?</vt:lpstr>
      <vt:lpstr> Types of Learners</vt:lpstr>
      <vt:lpstr> Four K-16 prioritized  pilot pathways focused on  dual enrollment</vt:lpstr>
      <vt:lpstr>Fresno K-16 Collaborative Partners  for the initial two-year pilot</vt:lpstr>
      <vt:lpstr>Fresno K-16 Collaborative Organizational Structure</vt:lpstr>
      <vt:lpstr>PowerPoint Presentation</vt:lpstr>
      <vt:lpstr>PowerPoint Presentation</vt:lpstr>
      <vt:lpstr>What will success look like?…</vt:lpstr>
      <vt:lpstr>What will success look like?…</vt:lpstr>
      <vt:lpstr>PowerPoint Presentation</vt:lpstr>
      <vt:lpstr>Collaborative Partner Pilot Pathway Projects</vt:lpstr>
      <vt:lpstr>Pilot Pathway Working Groups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Karri M. Hammerstrom</dc:creator>
  <cp:lastModifiedBy>Karri M. Hammerstrom</cp:lastModifiedBy>
  <cp:revision>17</cp:revision>
  <cp:lastPrinted>2020-10-02T15:47:20Z</cp:lastPrinted>
  <dcterms:created xsi:type="dcterms:W3CDTF">2020-09-30T21:22:54Z</dcterms:created>
  <dcterms:modified xsi:type="dcterms:W3CDTF">2020-10-02T21:39:21Z</dcterms:modified>
</cp:coreProperties>
</file>